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2"/>
  </p:notesMasterIdLst>
  <p:sldIdLst>
    <p:sldId id="258" r:id="rId2"/>
    <p:sldId id="260" r:id="rId3"/>
    <p:sldId id="273" r:id="rId4"/>
    <p:sldId id="262" r:id="rId5"/>
    <p:sldId id="267" r:id="rId6"/>
    <p:sldId id="269" r:id="rId7"/>
    <p:sldId id="270" r:id="rId8"/>
    <p:sldId id="271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3B99-9D6B-E942-8EAA-84C07029CBC9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4D883-E7B0-AF4F-A308-AECC10C3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pair production VLQ diagrams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D883-E7B0-AF4F-A308-AECC10C3DC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something about LHC and it’s size, what it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D883-E7B0-AF4F-A308-AECC10C3DC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its MCMC trained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D883-E7B0-AF4F-A308-AECC10C3DC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5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to data and either find particle events or set limits on particle masses, continue to tune algorithms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D883-E7B0-AF4F-A308-AECC10C3DC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7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8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9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8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5B-7FBA-2D40-ABE7-481CBC33FB1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3967-622E-6244-8E7F-4498B514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(null)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(null)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(null)"/><Relationship Id="rId4" Type="http://schemas.openxmlformats.org/officeDocument/2006/relationships/image" Target="../media/image20.(null)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2257994-BD97-4691-8B89-198A6D2BAB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6E786D-9821-4B45-987A-BDB83FEF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56" y="893155"/>
            <a:ext cx="3150901" cy="2615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CD65C-817B-2D49-93DE-E02C1E16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54" y="1066863"/>
            <a:ext cx="4311552" cy="226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71A2F-A121-214A-B439-C20BCB252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62" y="539318"/>
            <a:ext cx="247598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A4B66-1EEC-E547-A144-55BAB6FF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018716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404040"/>
                </a:solidFill>
              </a:rPr>
              <a:t>Machine Learning in High Energy Physics: the Search for Vector-Like Quarks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5E52B-CB31-3D44-8401-F5318569D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4446" y="5304190"/>
            <a:ext cx="7922612" cy="134145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Alex Stoken </a:t>
            </a:r>
            <a:r>
              <a:rPr lang="en-US" sz="1800" dirty="0">
                <a:solidFill>
                  <a:srgbClr val="FFFFFF"/>
                </a:solidFill>
              </a:rPr>
              <a:t>University of Arizona Class of 2019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Dr. Erich </a:t>
            </a:r>
            <a:r>
              <a:rPr lang="en-US" sz="2800" b="1" dirty="0" err="1">
                <a:solidFill>
                  <a:srgbClr val="FFFFFF"/>
                </a:solidFill>
              </a:rPr>
              <a:t>Varnes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UA High Energy Physics Group, ATLAS Experiment</a:t>
            </a:r>
          </a:p>
          <a:p>
            <a:r>
              <a:rPr lang="en-US" sz="1800" b="1" dirty="0">
                <a:solidFill>
                  <a:srgbClr val="FFFFFF"/>
                </a:solidFill>
              </a:rPr>
              <a:t> April 14, 2018 | NASA Space Grant Symposium | Tucson, AZ</a:t>
            </a:r>
          </a:p>
        </p:txBody>
      </p:sp>
    </p:spTree>
    <p:extLst>
      <p:ext uri="{BB962C8B-B14F-4D97-AF65-F5344CB8AC3E}">
        <p14:creationId xmlns:p14="http://schemas.microsoft.com/office/powerpoint/2010/main" val="347231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A00E1-D222-B347-A060-5ADA272D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4928" y="-1586753"/>
            <a:ext cx="8504863" cy="11006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295" y="2543695"/>
            <a:ext cx="4521258" cy="137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 dirty="0"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044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545B-61A7-894F-AEE2-484C3350B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6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Vector-Like Quarks (VLQ)</a:t>
            </a:r>
          </a:p>
          <a:p>
            <a:r>
              <a:rPr lang="en-US" dirty="0"/>
              <a:t>Predicted particle in many new physics theories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14695-5639-9D4C-8B73-6417C855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0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Machine Learning</a:t>
            </a:r>
          </a:p>
          <a:p>
            <a:r>
              <a:rPr lang="en-US" dirty="0"/>
              <a:t>Algorithmic “learning” from patterns and structures within datasets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438" y="5499938"/>
            <a:ext cx="862473" cy="1224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8F5CB1-A4DF-2747-99FB-EE34D57C6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69" y="3582987"/>
            <a:ext cx="1905000" cy="224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5D7B2-0787-F54D-B4B2-C5FE051E61AA}"/>
              </a:ext>
            </a:extLst>
          </p:cNvPr>
          <p:cNvSpPr txBox="1"/>
          <p:nvPr/>
        </p:nvSpPr>
        <p:spPr>
          <a:xfrm>
            <a:off x="6592510" y="4516725"/>
            <a:ext cx="947651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8014D-73A3-BD4D-91E5-C8725D4274DE}"/>
              </a:ext>
            </a:extLst>
          </p:cNvPr>
          <p:cNvSpPr txBox="1"/>
          <p:nvPr/>
        </p:nvSpPr>
        <p:spPr>
          <a:xfrm>
            <a:off x="7852481" y="5916535"/>
            <a:ext cx="126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6B920-648D-E94A-8E68-2A4C65FB59DD}"/>
              </a:ext>
            </a:extLst>
          </p:cNvPr>
          <p:cNvSpPr txBox="1"/>
          <p:nvPr/>
        </p:nvSpPr>
        <p:spPr>
          <a:xfrm>
            <a:off x="9437764" y="4522271"/>
            <a:ext cx="126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A10A5A-2F83-C84E-98EF-31C5D3A04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47" y="3294723"/>
            <a:ext cx="4485457" cy="31937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137591-811A-8F4C-895F-84F0DA8398B4}"/>
              </a:ext>
            </a:extLst>
          </p:cNvPr>
          <p:cNvSpPr txBox="1">
            <a:spLocks/>
          </p:cNvSpPr>
          <p:nvPr/>
        </p:nvSpPr>
        <p:spPr>
          <a:xfrm>
            <a:off x="7066335" y="6488482"/>
            <a:ext cx="2893850" cy="33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Fig 2: Neural Network learning model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1CCD59B-8F49-EB41-A595-45C275519C08}"/>
              </a:ext>
            </a:extLst>
          </p:cNvPr>
          <p:cNvSpPr txBox="1">
            <a:spLocks/>
          </p:cNvSpPr>
          <p:nvPr/>
        </p:nvSpPr>
        <p:spPr>
          <a:xfrm>
            <a:off x="1613390" y="6488482"/>
            <a:ext cx="3161098" cy="33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Fig 1: Feynman diagram of VLQ pair production </a:t>
            </a:r>
          </a:p>
        </p:txBody>
      </p:sp>
    </p:spTree>
    <p:extLst>
      <p:ext uri="{BB962C8B-B14F-4D97-AF65-F5344CB8AC3E}">
        <p14:creationId xmlns:p14="http://schemas.microsoft.com/office/powerpoint/2010/main" val="37731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Background:</a:t>
            </a:r>
            <a:br>
              <a:rPr lang="en-US" sz="5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Searching for Particles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C82E1-7B5D-0847-BA90-AE2F7B5C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3" b="98592" l="3000" r="98000">
                        <a14:foregroundMark x1="74500" y1="17958" x2="29000" y2="7394"/>
                        <a14:foregroundMark x1="29000" y1="7394" x2="46500" y2="2113"/>
                        <a14:foregroundMark x1="46500" y1="2113" x2="71500" y2="1408"/>
                        <a14:foregroundMark x1="71500" y1="1408" x2="83000" y2="5282"/>
                        <a14:foregroundMark x1="83000" y1="5282" x2="75000" y2="92606"/>
                        <a14:foregroundMark x1="75000" y1="92606" x2="65500" y2="96127"/>
                        <a14:foregroundMark x1="65500" y1="96127" x2="40500" y2="97887"/>
                        <a14:foregroundMark x1="40500" y1="97887" x2="16500" y2="95423"/>
                        <a14:foregroundMark x1="16500" y1="95423" x2="10500" y2="84859"/>
                        <a14:foregroundMark x1="10500" y1="84859" x2="9500" y2="77113"/>
                        <a14:foregroundMark x1="9500" y1="77113" x2="12500" y2="67606"/>
                        <a14:foregroundMark x1="12500" y1="67606" x2="4000" y2="23592"/>
                        <a14:foregroundMark x1="4000" y1="23592" x2="11000" y2="17254"/>
                        <a14:foregroundMark x1="11000" y1="17254" x2="13500" y2="8451"/>
                        <a14:foregroundMark x1="12000" y1="64085" x2="15000" y2="92254"/>
                        <a14:foregroundMark x1="15000" y1="92254" x2="23000" y2="98944"/>
                        <a14:foregroundMark x1="23000" y1="98944" x2="36000" y2="98944"/>
                        <a14:foregroundMark x1="36000" y1="98944" x2="63000" y2="95775"/>
                        <a14:foregroundMark x1="63000" y1="95775" x2="74000" y2="96479"/>
                        <a14:foregroundMark x1="74000" y1="96479" x2="82500" y2="98592"/>
                        <a14:foregroundMark x1="82500" y1="90141" x2="93000" y2="56338"/>
                        <a14:foregroundMark x1="93000" y1="56338" x2="87500" y2="17606"/>
                        <a14:foregroundMark x1="94000" y1="75352" x2="98000" y2="49296"/>
                        <a14:foregroundMark x1="75000" y1="65493" x2="72000" y2="35915"/>
                        <a14:foregroundMark x1="54500" y1="46479" x2="53500" y2="77817"/>
                        <a14:foregroundMark x1="34500" y1="72535" x2="36000" y2="51408"/>
                        <a14:foregroundMark x1="17000" y1="56690" x2="20500" y2="47887"/>
                        <a14:foregroundMark x1="20500" y1="47887" x2="44500" y2="30282"/>
                        <a14:foregroundMark x1="44500" y1="30282" x2="47500" y2="22535"/>
                        <a14:foregroundMark x1="47500" y1="22535" x2="59000" y2="22535"/>
                        <a14:foregroundMark x1="59000" y1="22535" x2="60000" y2="21831"/>
                        <a14:foregroundMark x1="50000" y1="22887" x2="61500" y2="20775"/>
                        <a14:foregroundMark x1="61500" y1="20775" x2="66500" y2="18310"/>
                        <a14:foregroundMark x1="15500" y1="7042" x2="26000" y2="5634"/>
                        <a14:foregroundMark x1="26000" y1="5634" x2="38500" y2="5986"/>
                        <a14:foregroundMark x1="38500" y1="5986" x2="63000" y2="3521"/>
                        <a14:foregroundMark x1="63000" y1="3521" x2="74500" y2="4225"/>
                        <a14:foregroundMark x1="74500" y1="4225" x2="82500" y2="6338"/>
                        <a14:foregroundMark x1="29000" y1="7042" x2="25000" y2="25352"/>
                        <a14:foregroundMark x1="61000" y1="8451" x2="68500" y2="22887"/>
                        <a14:foregroundMark x1="68500" y1="22887" x2="67000" y2="44366"/>
                        <a14:foregroundMark x1="27500" y1="68310" x2="31500" y2="78521"/>
                        <a14:foregroundMark x1="31500" y1="78521" x2="36500" y2="80634"/>
                        <a14:foregroundMark x1="37000" y1="76408" x2="57500" y2="80986"/>
                        <a14:foregroundMark x1="57500" y1="80986" x2="58000" y2="80986"/>
                        <a14:foregroundMark x1="90500" y1="79225" x2="89500" y2="87324"/>
                        <a14:foregroundMark x1="89500" y1="86620" x2="87500" y2="94718"/>
                        <a14:foregroundMark x1="87500" y1="94718" x2="78000" y2="97887"/>
                        <a14:foregroundMark x1="78000" y1="97887" x2="11500" y2="96831"/>
                        <a14:foregroundMark x1="12000" y1="93310" x2="9000" y2="77465"/>
                        <a14:foregroundMark x1="9000" y1="77465" x2="3000" y2="61268"/>
                        <a14:foregroundMark x1="3000" y1="61268" x2="3500" y2="51056"/>
                        <a14:foregroundMark x1="49000" y1="26761" x2="20000" y2="56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4311" y="5192588"/>
            <a:ext cx="872007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486F6F-21B7-F343-98BB-85B80C049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6EF6FD-8683-8943-8129-7829DD881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1805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AD6A72-88E8-42F7-88B9-CAF744536B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00968E-0A99-46C4-A9B2-6A63AC66F4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B68A89-BC2F-D742-8BB4-22A3F9CA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29071"/>
            <a:ext cx="11506199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ATLAS Detector </a:t>
            </a:r>
            <a:r>
              <a:rPr lang="en-US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Large Hadron Collider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F86FE9-A79D-6D46-B3E9-D9E23F6F1389}"/>
              </a:ext>
            </a:extLst>
          </p:cNvPr>
          <p:cNvSpPr txBox="1">
            <a:spLocks/>
          </p:cNvSpPr>
          <p:nvPr/>
        </p:nvSpPr>
        <p:spPr>
          <a:xfrm>
            <a:off x="381001" y="5123253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3CCC4A-742C-8240-A201-F4E764B11BA1}"/>
              </a:ext>
            </a:extLst>
          </p:cNvPr>
          <p:cNvSpPr txBox="1">
            <a:spLocks/>
          </p:cNvSpPr>
          <p:nvPr/>
        </p:nvSpPr>
        <p:spPr>
          <a:xfrm>
            <a:off x="533400" y="4899790"/>
            <a:ext cx="11810999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 billion collisions(events)/sec </a:t>
            </a:r>
            <a:r>
              <a:rPr lang="en-US" sz="3600" dirty="0">
                <a:sym typeface="Wingdings" pitchFamily="2" charset="2"/>
              </a:rPr>
              <a:t> 200 interesting events/sec</a:t>
            </a: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44552D-004D-434F-95A2-02EDA3036A30}"/>
              </a:ext>
            </a:extLst>
          </p:cNvPr>
          <p:cNvSpPr txBox="1">
            <a:spLocks/>
          </p:cNvSpPr>
          <p:nvPr/>
        </p:nvSpPr>
        <p:spPr>
          <a:xfrm>
            <a:off x="533400" y="6440896"/>
            <a:ext cx="2008323" cy="263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Source: ATLAS Outreach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9E9CD-651C-3043-9EC9-B039B09FD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916"/>
            <a:ext cx="12192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Research Question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438" y="5499938"/>
            <a:ext cx="862473" cy="12247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DBBE24-1B80-B74B-B180-207BFFFFE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276" y="1051443"/>
            <a:ext cx="11529447" cy="5725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How much can generalized </a:t>
            </a:r>
            <a:r>
              <a:rPr lang="en-US" sz="4000" b="1" dirty="0"/>
              <a:t>machine learning algorithms</a:t>
            </a:r>
            <a:r>
              <a:rPr lang="en-US" sz="4000" dirty="0"/>
              <a:t> improve </a:t>
            </a:r>
            <a:r>
              <a:rPr lang="en-US" sz="4000" b="1" dirty="0"/>
              <a:t>sensitivity</a:t>
            </a:r>
            <a:r>
              <a:rPr lang="en-US" sz="4000" dirty="0"/>
              <a:t> in </a:t>
            </a:r>
            <a:r>
              <a:rPr lang="en-US" sz="4000" b="1" dirty="0"/>
              <a:t>VLQ detection? 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dirty="0"/>
              <a:t>How can we separate VLQ </a:t>
            </a:r>
            <a:r>
              <a:rPr lang="en-US" sz="3600" b="1" dirty="0"/>
              <a:t>(signal) </a:t>
            </a:r>
            <a:r>
              <a:rPr lang="en-US" sz="3600" dirty="0"/>
              <a:t>from all other </a:t>
            </a:r>
          </a:p>
          <a:p>
            <a:pPr marL="0" indent="0" algn="ctr">
              <a:buNone/>
            </a:pPr>
            <a:r>
              <a:rPr lang="en-US" sz="3600" dirty="0"/>
              <a:t>physics events </a:t>
            </a:r>
            <a:r>
              <a:rPr lang="en-US" sz="3600" b="1" dirty="0"/>
              <a:t>(background)</a:t>
            </a:r>
            <a:r>
              <a:rPr lang="en-US" sz="3600" dirty="0"/>
              <a:t>?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6920F-DB9F-874B-9EF6-01EBC7C8D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829" y="2327952"/>
            <a:ext cx="4757981" cy="317198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E07A37-680D-7847-9CA0-A9F00C6504AB}"/>
              </a:ext>
            </a:extLst>
          </p:cNvPr>
          <p:cNvSpPr txBox="1">
            <a:spLocks/>
          </p:cNvSpPr>
          <p:nvPr/>
        </p:nvSpPr>
        <p:spPr>
          <a:xfrm>
            <a:off x="3998049" y="2327952"/>
            <a:ext cx="3907539" cy="85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/>
              <a:t>Boosted Decision Tree Output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84344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438" y="5499938"/>
            <a:ext cx="862473" cy="1224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ADF39E-52EF-694C-ABFC-2188E8AC9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0" y="5634875"/>
            <a:ext cx="3167776" cy="91865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4364E4-6F66-114E-986D-EB88946B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191" y="5494954"/>
            <a:ext cx="2273867" cy="123467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BCA4F-7A89-F44B-907E-505ACA01B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04" y="4158444"/>
            <a:ext cx="5146964" cy="1143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214511-D184-4247-969B-D7385D901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2502" y="4562634"/>
            <a:ext cx="4082935" cy="734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i="1" dirty="0"/>
              <a:t>Data Cleaning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14F214-9F7F-5643-8BC6-68592419B69A}"/>
              </a:ext>
            </a:extLst>
          </p:cNvPr>
          <p:cNvSpPr txBox="1">
            <a:spLocks/>
          </p:cNvSpPr>
          <p:nvPr/>
        </p:nvSpPr>
        <p:spPr>
          <a:xfrm>
            <a:off x="6604217" y="5818835"/>
            <a:ext cx="4547893" cy="734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Model development+ testing</a:t>
            </a:r>
            <a:endParaRPr lang="en-US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931669-0CAC-3147-B5D1-05BCCD7D4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150" y="1634256"/>
            <a:ext cx="2018470" cy="106308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4DA8BB6-D7AC-584F-ADAF-F5A8F8040C40}"/>
              </a:ext>
            </a:extLst>
          </p:cNvPr>
          <p:cNvSpPr txBox="1">
            <a:spLocks/>
          </p:cNvSpPr>
          <p:nvPr/>
        </p:nvSpPr>
        <p:spPr>
          <a:xfrm>
            <a:off x="6604217" y="3225473"/>
            <a:ext cx="4082935" cy="734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Data Storage + analysis</a:t>
            </a:r>
            <a:endParaRPr lang="en-US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CBC776A-C5D9-4243-9FF4-E6BC9CE44C17}"/>
              </a:ext>
            </a:extLst>
          </p:cNvPr>
          <p:cNvSpPr txBox="1">
            <a:spLocks/>
          </p:cNvSpPr>
          <p:nvPr/>
        </p:nvSpPr>
        <p:spPr>
          <a:xfrm>
            <a:off x="6292313" y="1690688"/>
            <a:ext cx="5061488" cy="921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Data Acquisition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(or Monte Carlo modeling)</a:t>
            </a:r>
            <a:endParaRPr lang="en-US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DFBC77-B8D0-9E44-B684-AE0ED9777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6075" y="2909542"/>
            <a:ext cx="3628620" cy="103214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2618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795B4D-5022-4A7F-A01D-8D880B7CDB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19018-DE7C-4796-ADF2-AD2EB0FC0D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A0A2C2-4F85-44AF-8708-8DCA4B550C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713C1-2FB2-413B-BF91-3AE41726FB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24" y="690327"/>
            <a:ext cx="5913928" cy="16455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Feature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B680A-138F-0C41-9D76-216B219EBB1A}"/>
              </a:ext>
            </a:extLst>
          </p:cNvPr>
          <p:cNvSpPr txBox="1"/>
          <p:nvPr/>
        </p:nvSpPr>
        <p:spPr>
          <a:xfrm>
            <a:off x="617306" y="2145506"/>
            <a:ext cx="4988797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Past experiments and current theories inform specific </a:t>
            </a:r>
            <a:r>
              <a:rPr lang="en-US" sz="3200" b="1" dirty="0"/>
              <a:t>independent variables (features) </a:t>
            </a:r>
            <a:r>
              <a:rPr lang="en-US" sz="3200" dirty="0"/>
              <a:t>to use </a:t>
            </a:r>
            <a:r>
              <a:rPr lang="en-US" sz="3200" b="1" dirty="0"/>
              <a:t>(“feed”) </a:t>
            </a:r>
            <a:r>
              <a:rPr lang="en-US" sz="3200" dirty="0"/>
              <a:t>in our models to best predict VLQ events</a:t>
            </a:r>
            <a:endParaRPr lang="en-US" sz="3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EC0006-ECC2-9D46-8E9D-D4E5F1C18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71" y="3649571"/>
            <a:ext cx="4727692" cy="31517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FCFE27-5256-534B-9A4C-A6A1D1518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8" r="6596"/>
          <a:stretch/>
        </p:blipFill>
        <p:spPr>
          <a:xfrm>
            <a:off x="9217443" y="992048"/>
            <a:ext cx="2926368" cy="18731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725DA5-1790-7A43-9D29-AB2B53E9F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" t="10138" r="8079" b="835"/>
          <a:stretch/>
        </p:blipFill>
        <p:spPr>
          <a:xfrm>
            <a:off x="6147302" y="992048"/>
            <a:ext cx="2883178" cy="1929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438" y="5499938"/>
            <a:ext cx="862473" cy="1224712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1E11F3E-B9C2-7C4B-9522-5D61189FEE50}"/>
              </a:ext>
            </a:extLst>
          </p:cNvPr>
          <p:cNvSpPr txBox="1">
            <a:spLocks/>
          </p:cNvSpPr>
          <p:nvPr/>
        </p:nvSpPr>
        <p:spPr>
          <a:xfrm>
            <a:off x="8613610" y="3534999"/>
            <a:ext cx="1230351" cy="59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bg2"/>
                </a:solidFill>
              </a:rPr>
              <a:t>E</a:t>
            </a:r>
            <a:r>
              <a:rPr lang="en-US" sz="3600" b="1" baseline="-25000" dirty="0" err="1">
                <a:solidFill>
                  <a:schemeClr val="bg2"/>
                </a:solidFill>
              </a:rPr>
              <a:t>T</a:t>
            </a:r>
            <a:r>
              <a:rPr lang="en-US" sz="3600" b="1" baseline="30000" dirty="0" err="1">
                <a:solidFill>
                  <a:schemeClr val="bg2"/>
                </a:solidFill>
              </a:rPr>
              <a:t>Miss</a:t>
            </a:r>
            <a:endParaRPr lang="en-US" b="1" dirty="0">
              <a:solidFill>
                <a:schemeClr val="bg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A8C2B-29E7-054E-82AF-E8140F3BE4EB}"/>
              </a:ext>
            </a:extLst>
          </p:cNvPr>
          <p:cNvSpPr txBox="1">
            <a:spLocks/>
          </p:cNvSpPr>
          <p:nvPr/>
        </p:nvSpPr>
        <p:spPr>
          <a:xfrm>
            <a:off x="10450262" y="401228"/>
            <a:ext cx="1230351" cy="59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2"/>
                </a:solidFill>
              </a:rPr>
              <a:t>H</a:t>
            </a:r>
            <a:r>
              <a:rPr lang="en-US" sz="3600" b="1" baseline="-25000" dirty="0">
                <a:solidFill>
                  <a:schemeClr val="bg2"/>
                </a:solidFill>
              </a:rPr>
              <a:t>T</a:t>
            </a:r>
            <a:endParaRPr lang="en-US" b="1" dirty="0">
              <a:solidFill>
                <a:schemeClr val="bg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A287F0-AB9B-3E46-B3E5-41F89282DA67}"/>
              </a:ext>
            </a:extLst>
          </p:cNvPr>
          <p:cNvSpPr txBox="1"/>
          <p:nvPr/>
        </p:nvSpPr>
        <p:spPr>
          <a:xfrm>
            <a:off x="7423688" y="3239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7F46118-6568-A346-9079-8EB00300A351}"/>
              </a:ext>
            </a:extLst>
          </p:cNvPr>
          <p:cNvSpPr txBox="1">
            <a:spLocks/>
          </p:cNvSpPr>
          <p:nvPr/>
        </p:nvSpPr>
        <p:spPr>
          <a:xfrm>
            <a:off x="7068343" y="509232"/>
            <a:ext cx="1490962" cy="64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𝚫</a:t>
            </a:r>
            <a:r>
              <a:rPr lang="en-US" b="1" dirty="0" err="1">
                <a:solidFill>
                  <a:schemeClr val="bg2"/>
                </a:solidFill>
              </a:rPr>
              <a:t>φ</a:t>
            </a:r>
            <a:r>
              <a:rPr lang="en-US" b="1" baseline="-25000" dirty="0">
                <a:solidFill>
                  <a:schemeClr val="bg2"/>
                </a:solidFill>
              </a:rPr>
              <a:t>𝓵1, 𝓵2 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3" b="98592" l="3000" r="98000">
                        <a14:foregroundMark x1="74500" y1="17958" x2="29000" y2="7394"/>
                        <a14:foregroundMark x1="29000" y1="7394" x2="46500" y2="2113"/>
                        <a14:foregroundMark x1="46500" y1="2113" x2="71500" y2="1408"/>
                        <a14:foregroundMark x1="71500" y1="1408" x2="83000" y2="5282"/>
                        <a14:foregroundMark x1="83000" y1="5282" x2="75000" y2="92606"/>
                        <a14:foregroundMark x1="75000" y1="92606" x2="65500" y2="96127"/>
                        <a14:foregroundMark x1="65500" y1="96127" x2="40500" y2="97887"/>
                        <a14:foregroundMark x1="40500" y1="97887" x2="16500" y2="95423"/>
                        <a14:foregroundMark x1="16500" y1="95423" x2="10500" y2="84859"/>
                        <a14:foregroundMark x1="10500" y1="84859" x2="9500" y2="77113"/>
                        <a14:foregroundMark x1="9500" y1="77113" x2="12500" y2="67606"/>
                        <a14:foregroundMark x1="12500" y1="67606" x2="4000" y2="23592"/>
                        <a14:foregroundMark x1="4000" y1="23592" x2="11000" y2="17254"/>
                        <a14:foregroundMark x1="11000" y1="17254" x2="13500" y2="8451"/>
                        <a14:foregroundMark x1="12000" y1="64085" x2="15000" y2="92254"/>
                        <a14:foregroundMark x1="15000" y1="92254" x2="23000" y2="98944"/>
                        <a14:foregroundMark x1="23000" y1="98944" x2="36000" y2="98944"/>
                        <a14:foregroundMark x1="36000" y1="98944" x2="63000" y2="95775"/>
                        <a14:foregroundMark x1="63000" y1="95775" x2="74000" y2="96479"/>
                        <a14:foregroundMark x1="74000" y1="96479" x2="82500" y2="98592"/>
                        <a14:foregroundMark x1="82500" y1="90141" x2="93000" y2="56338"/>
                        <a14:foregroundMark x1="93000" y1="56338" x2="87500" y2="17606"/>
                        <a14:foregroundMark x1="94000" y1="75352" x2="98000" y2="49296"/>
                        <a14:foregroundMark x1="75000" y1="65493" x2="72000" y2="35915"/>
                        <a14:foregroundMark x1="54500" y1="46479" x2="53500" y2="77817"/>
                        <a14:foregroundMark x1="34500" y1="72535" x2="36000" y2="51408"/>
                        <a14:foregroundMark x1="17000" y1="56690" x2="20500" y2="47887"/>
                        <a14:foregroundMark x1="20500" y1="47887" x2="44500" y2="30282"/>
                        <a14:foregroundMark x1="44500" y1="30282" x2="47500" y2="22535"/>
                        <a14:foregroundMark x1="47500" y1="22535" x2="59000" y2="22535"/>
                        <a14:foregroundMark x1="59000" y1="22535" x2="60000" y2="21831"/>
                        <a14:foregroundMark x1="50000" y1="22887" x2="61500" y2="20775"/>
                        <a14:foregroundMark x1="61500" y1="20775" x2="66500" y2="18310"/>
                        <a14:foregroundMark x1="15500" y1="7042" x2="26000" y2="5634"/>
                        <a14:foregroundMark x1="26000" y1="5634" x2="38500" y2="5986"/>
                        <a14:foregroundMark x1="38500" y1="5986" x2="63000" y2="3521"/>
                        <a14:foregroundMark x1="63000" y1="3521" x2="74500" y2="4225"/>
                        <a14:foregroundMark x1="74500" y1="4225" x2="82500" y2="6338"/>
                        <a14:foregroundMark x1="29000" y1="7042" x2="25000" y2="25352"/>
                        <a14:foregroundMark x1="61000" y1="8451" x2="68500" y2="22887"/>
                        <a14:foregroundMark x1="68500" y1="22887" x2="67000" y2="44366"/>
                        <a14:foregroundMark x1="27500" y1="68310" x2="31500" y2="78521"/>
                        <a14:foregroundMark x1="31500" y1="78521" x2="36500" y2="80634"/>
                        <a14:foregroundMark x1="37000" y1="76408" x2="57500" y2="80986"/>
                        <a14:foregroundMark x1="57500" y1="80986" x2="58000" y2="80986"/>
                        <a14:foregroundMark x1="90500" y1="79225" x2="89500" y2="87324"/>
                        <a14:foregroundMark x1="89500" y1="86620" x2="87500" y2="94718"/>
                        <a14:foregroundMark x1="87500" y1="94718" x2="78000" y2="97887"/>
                        <a14:foregroundMark x1="78000" y1="97887" x2="11500" y2="96831"/>
                        <a14:foregroundMark x1="12000" y1="93310" x2="9000" y2="77465"/>
                        <a14:foregroundMark x1="9000" y1="77465" x2="3000" y2="61268"/>
                        <a14:foregroundMark x1="3000" y1="61268" x2="3500" y2="51056"/>
                        <a14:foregroundMark x1="49000" y1="26761" x2="20000" y2="56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5385" y="5119566"/>
            <a:ext cx="872007" cy="123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Evaluating ML Performance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4FCF4-27A6-7245-9DD6-06BE31901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3" t="4984" r="1251" b="6494"/>
          <a:stretch/>
        </p:blipFill>
        <p:spPr>
          <a:xfrm>
            <a:off x="6096000" y="465745"/>
            <a:ext cx="6096000" cy="3798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189D62-3C9A-2246-91A4-2F5C2B0061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4" t="5060" r="6567"/>
          <a:stretch/>
        </p:blipFill>
        <p:spPr>
          <a:xfrm>
            <a:off x="228252" y="477749"/>
            <a:ext cx="5717932" cy="40252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82C55-41D0-6249-8B60-9CB761070299}"/>
              </a:ext>
            </a:extLst>
          </p:cNvPr>
          <p:cNvSpPr txBox="1"/>
          <p:nvPr/>
        </p:nvSpPr>
        <p:spPr>
          <a:xfrm>
            <a:off x="11639227" y="4633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0A28-2559-324B-AA0C-AB11D75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Next Steps and Future Efforts</a:t>
            </a:r>
            <a:endParaRPr lang="en-US" sz="6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47E3F-341D-EC48-883F-3D9022C0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438" y="5499938"/>
            <a:ext cx="862473" cy="12247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434110-1992-654F-B278-8BF2DB8C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30180"/>
            <a:ext cx="5536277" cy="3913332"/>
          </a:xfrm>
        </p:spPr>
        <p:txBody>
          <a:bodyPr>
            <a:normAutofit/>
          </a:bodyPr>
          <a:lstStyle/>
          <a:p>
            <a:r>
              <a:rPr lang="en-US" sz="3600" b="1" dirty="0"/>
              <a:t>Apply model to data to either find evidence for VLQ or put better limits on masses</a:t>
            </a:r>
          </a:p>
          <a:p>
            <a:r>
              <a:rPr lang="en-US" sz="3600" b="1" dirty="0"/>
              <a:t>Continue to tune algorithms to improve ML performance (precision!)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C7B5-296F-F548-B099-E6F9742D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35" y="1807969"/>
            <a:ext cx="5631912" cy="40355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84AB52-5692-B940-9791-C2377D2F7A13}"/>
              </a:ext>
            </a:extLst>
          </p:cNvPr>
          <p:cNvSpPr txBox="1">
            <a:spLocks/>
          </p:cNvSpPr>
          <p:nvPr/>
        </p:nvSpPr>
        <p:spPr>
          <a:xfrm>
            <a:off x="1324204" y="5906156"/>
            <a:ext cx="3653374" cy="387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Fig 12: Current limits on VLQ mass (ATLAS Experiment)</a:t>
            </a:r>
          </a:p>
        </p:txBody>
      </p:sp>
    </p:spTree>
    <p:extLst>
      <p:ext uri="{BB962C8B-B14F-4D97-AF65-F5344CB8AC3E}">
        <p14:creationId xmlns:p14="http://schemas.microsoft.com/office/powerpoint/2010/main" val="129236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296</Words>
  <Application>Microsoft Office PowerPoint</Application>
  <PresentationFormat>Widescreen</PresentationFormat>
  <Paragraphs>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Machine Learning in High Energy Physics: the Search for Vector-Like Quarks</vt:lpstr>
      <vt:lpstr>Terminology</vt:lpstr>
      <vt:lpstr>Background: Searching for Particles</vt:lpstr>
      <vt:lpstr>The ATLAS Detector at the Large Hadron Collider</vt:lpstr>
      <vt:lpstr>Research Question</vt:lpstr>
      <vt:lpstr>Methodology</vt:lpstr>
      <vt:lpstr>Feature Selection</vt:lpstr>
      <vt:lpstr>Evaluating ML Performance</vt:lpstr>
      <vt:lpstr>Next Steps and Future Efforts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High Energy Physics: the Search for Vector-Like Quarks</dc:title>
  <dc:creator>Stoken, Alex H - (astoken)</dc:creator>
  <cp:lastModifiedBy>Theresa C. Hentz</cp:lastModifiedBy>
  <cp:revision>35</cp:revision>
  <dcterms:created xsi:type="dcterms:W3CDTF">2018-03-28T06:11:35Z</dcterms:created>
  <dcterms:modified xsi:type="dcterms:W3CDTF">2018-04-03T23:36:22Z</dcterms:modified>
</cp:coreProperties>
</file>